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34"/>
  </p:notesMasterIdLst>
  <p:sldIdLst>
    <p:sldId id="256" r:id="rId2"/>
    <p:sldId id="319" r:id="rId3"/>
    <p:sldId id="359" r:id="rId4"/>
    <p:sldId id="737" r:id="rId5"/>
    <p:sldId id="495" r:id="rId6"/>
    <p:sldId id="529" r:id="rId7"/>
    <p:sldId id="508" r:id="rId8"/>
    <p:sldId id="530" r:id="rId9"/>
    <p:sldId id="509" r:id="rId10"/>
    <p:sldId id="510" r:id="rId11"/>
    <p:sldId id="513" r:id="rId12"/>
    <p:sldId id="515" r:id="rId13"/>
    <p:sldId id="517" r:id="rId14"/>
    <p:sldId id="531" r:id="rId15"/>
    <p:sldId id="519" r:id="rId16"/>
    <p:sldId id="520" r:id="rId17"/>
    <p:sldId id="521" r:id="rId18"/>
    <p:sldId id="522" r:id="rId19"/>
    <p:sldId id="523" r:id="rId20"/>
    <p:sldId id="524" r:id="rId21"/>
    <p:sldId id="526" r:id="rId22"/>
    <p:sldId id="532" r:id="rId23"/>
    <p:sldId id="533" r:id="rId24"/>
    <p:sldId id="534" r:id="rId25"/>
    <p:sldId id="535" r:id="rId26"/>
    <p:sldId id="525" r:id="rId27"/>
    <p:sldId id="536" r:id="rId28"/>
    <p:sldId id="537" r:id="rId29"/>
    <p:sldId id="538" r:id="rId30"/>
    <p:sldId id="346" r:id="rId31"/>
    <p:sldId id="357" r:id="rId32"/>
    <p:sldId id="348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6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5086-4508-46F8-B8AF-02CCFAFF424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940C-3D17-4A1F-BD88-E903A58D7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11/6/2023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12 -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call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You've called methods with strings: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You've called methods on a list: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D626807-EE07-4EEF-B544-C92458330713}"/>
              </a:ext>
            </a:extLst>
          </p:cNvPr>
          <p:cNvSpPr txBox="1">
            <a:spLocks/>
          </p:cNvSpPr>
          <p:nvPr/>
        </p:nvSpPr>
        <p:spPr>
          <a:xfrm>
            <a:off x="609600" y="2590800"/>
            <a:ext cx="10972800" cy="1371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phrase =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'BOOM goes the dynamite!'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other1 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phrase.lower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gets lowercase version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other2 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phrase.upper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gets uppercase version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words 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phrase.split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turns to list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9291CB4-68D9-499F-AD89-EC25E516E748}"/>
              </a:ext>
            </a:extLst>
          </p:cNvPr>
          <p:cNvSpPr txBox="1">
            <a:spLocks/>
          </p:cNvSpPr>
          <p:nvPr/>
        </p:nvSpPr>
        <p:spPr>
          <a:xfrm>
            <a:off x="609600" y="4876800"/>
            <a:ext cx="10972800" cy="685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words.sort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sorts the list</a:t>
            </a:r>
          </a:p>
        </p:txBody>
      </p:sp>
    </p:spTree>
    <p:extLst>
      <p:ext uri="{BB962C8B-B14F-4D97-AF65-F5344CB8AC3E}">
        <p14:creationId xmlns:p14="http://schemas.microsoft.com/office/powerpoint/2010/main" val="225356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Instance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Instance variables are the data </a:t>
            </a:r>
            <a:r>
              <a:rPr lang="en-US" b="1" dirty="0"/>
              <a:t>inside</a:t>
            </a:r>
            <a:r>
              <a:rPr lang="en-US" dirty="0"/>
              <a:t> of an object</a:t>
            </a:r>
          </a:p>
          <a:p>
            <a:r>
              <a:rPr lang="en-US" dirty="0"/>
              <a:t>Like methods, you can access an instance variable with the name of the object, a dot, and then the name of the member</a:t>
            </a:r>
          </a:p>
          <a:p>
            <a:r>
              <a:rPr lang="en-US" dirty="0"/>
              <a:t>Unlike methods, instance variables never have parentheses</a:t>
            </a:r>
          </a:p>
          <a:p>
            <a:r>
              <a:rPr lang="en-US" dirty="0"/>
              <a:t>They are values, not functions that do things</a:t>
            </a:r>
          </a:p>
        </p:txBody>
      </p:sp>
    </p:spTree>
    <p:extLst>
      <p:ext uri="{BB962C8B-B14F-4D97-AF65-F5344CB8AC3E}">
        <p14:creationId xmlns:p14="http://schemas.microsoft.com/office/powerpoint/2010/main" val="329142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allows us to add instance variables anytime we want</a:t>
            </a:r>
          </a:p>
          <a:p>
            <a:r>
              <a:rPr lang="en-US" dirty="0"/>
              <a:t>Doing so lets us keep extra information in each object</a:t>
            </a:r>
          </a:p>
          <a:p>
            <a:r>
              <a:rPr lang="en-US" dirty="0"/>
              <a:t>For example, we could give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/>
              <a:t> object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nickname</a:t>
            </a:r>
            <a:r>
              <a:rPr lang="en-US" dirty="0"/>
              <a:t> variable after creating it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92788EC-3736-4886-AC96-8E3CF0B300C9}"/>
              </a:ext>
            </a:extLst>
          </p:cNvPr>
          <p:cNvSpPr txBox="1">
            <a:spLocks/>
          </p:cNvSpPr>
          <p:nvPr/>
        </p:nvSpPr>
        <p:spPr>
          <a:xfrm>
            <a:off x="609600" y="4191000"/>
            <a:ext cx="10972800" cy="1447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taylor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Person(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'Taylor Swift'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33,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'Singer'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taylor.nickname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'Tay </a:t>
            </a:r>
            <a:r>
              <a:rPr lang="en-US" sz="2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Tay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79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entirely new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Adding instance variables is fine, but what if you want to create an object from scratch?</a:t>
            </a:r>
          </a:p>
          <a:p>
            <a:r>
              <a:rPr lang="en-US" dirty="0"/>
              <a:t>A </a:t>
            </a:r>
            <a:r>
              <a:rPr lang="en-US" b="1" dirty="0"/>
              <a:t>class</a:t>
            </a:r>
            <a:r>
              <a:rPr lang="en-US" dirty="0"/>
              <a:t> is a template for an object</a:t>
            </a:r>
          </a:p>
          <a:p>
            <a:r>
              <a:rPr lang="en-US" dirty="0"/>
              <a:t>You can define a class that will allow you to create your own custom objects</a:t>
            </a:r>
          </a:p>
        </p:txBody>
      </p:sp>
    </p:spTree>
    <p:extLst>
      <p:ext uri="{BB962C8B-B14F-4D97-AF65-F5344CB8AC3E}">
        <p14:creationId xmlns:p14="http://schemas.microsoft.com/office/powerpoint/2010/main" val="340007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are like blueprints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828800" y="2514600"/>
            <a:ext cx="2971800" cy="35796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031423" y="3264481"/>
            <a:ext cx="2554182" cy="261088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06123" y="3881731"/>
            <a:ext cx="1348981" cy="28450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7004" y="2717224"/>
            <a:ext cx="2325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sz="2400" dirty="0">
                <a:solidFill>
                  <a:schemeClr val="bg1"/>
                </a:solidFill>
              </a:rPr>
              <a:t> class</a:t>
            </a:r>
          </a:p>
        </p:txBody>
      </p:sp>
      <p:sp>
        <p:nvSpPr>
          <p:cNvPr id="8" name="Rectangle 7"/>
          <p:cNvSpPr/>
          <p:nvPr/>
        </p:nvSpPr>
        <p:spPr>
          <a:xfrm>
            <a:off x="2606123" y="4488541"/>
            <a:ext cx="1348981" cy="2715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06123" y="5072664"/>
            <a:ext cx="1348981" cy="2870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54584" y="3561402"/>
            <a:ext cx="11382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29841" y="4204734"/>
            <a:ext cx="11382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54584" y="4798579"/>
            <a:ext cx="11382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job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6073341" y="1539935"/>
            <a:ext cx="2173182" cy="2221428"/>
            <a:chOff x="6132618" y="1820982"/>
            <a:chExt cx="2554182" cy="2610887"/>
          </a:xfrm>
        </p:grpSpPr>
        <p:sp>
          <p:nvSpPr>
            <p:cNvPr id="15" name="Oval 14"/>
            <p:cNvSpPr/>
            <p:nvPr/>
          </p:nvSpPr>
          <p:spPr>
            <a:xfrm>
              <a:off x="6132618" y="1820982"/>
              <a:ext cx="2554182" cy="261088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707317" y="2438232"/>
              <a:ext cx="1348981" cy="28450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'Taylor'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707317" y="3045043"/>
              <a:ext cx="1348981" cy="27154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33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707317" y="3629165"/>
              <a:ext cx="1348981" cy="28706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'Singer'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855778" y="2117904"/>
              <a:ext cx="1138204" cy="361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name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831035" y="2761236"/>
              <a:ext cx="1138204" cy="361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age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855778" y="3355082"/>
              <a:ext cx="1138204" cy="361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job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081486" y="4541723"/>
            <a:ext cx="2173182" cy="2221428"/>
            <a:chOff x="6132618" y="1820982"/>
            <a:chExt cx="2554182" cy="2610887"/>
          </a:xfrm>
        </p:grpSpPr>
        <p:sp>
          <p:nvSpPr>
            <p:cNvPr id="24" name="Oval 23"/>
            <p:cNvSpPr/>
            <p:nvPr/>
          </p:nvSpPr>
          <p:spPr>
            <a:xfrm>
              <a:off x="6132618" y="1820982"/>
              <a:ext cx="2554182" cy="261088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707317" y="2438232"/>
              <a:ext cx="1348981" cy="28450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'Biden'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707317" y="3045043"/>
              <a:ext cx="1348981" cy="27154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80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707317" y="3629165"/>
              <a:ext cx="1348981" cy="28706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'President'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855778" y="2117904"/>
              <a:ext cx="1138204" cy="361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name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831035" y="2761236"/>
              <a:ext cx="1138204" cy="361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age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855778" y="3355082"/>
              <a:ext cx="1138204" cy="361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job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8382000" y="2971800"/>
            <a:ext cx="2173182" cy="2221428"/>
            <a:chOff x="6132618" y="1820982"/>
            <a:chExt cx="2554182" cy="2610887"/>
          </a:xfrm>
        </p:grpSpPr>
        <p:sp>
          <p:nvSpPr>
            <p:cNvPr id="32" name="Oval 31"/>
            <p:cNvSpPr/>
            <p:nvPr/>
          </p:nvSpPr>
          <p:spPr>
            <a:xfrm>
              <a:off x="6132618" y="1820982"/>
              <a:ext cx="2554182" cy="261088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707317" y="2438232"/>
              <a:ext cx="1348981" cy="28450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'Oprah'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707317" y="3045043"/>
              <a:ext cx="1348981" cy="27154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69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707317" y="3629165"/>
              <a:ext cx="1348981" cy="28706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'Host'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855778" y="2117904"/>
              <a:ext cx="1138204" cy="361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name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831035" y="2761236"/>
              <a:ext cx="1138204" cy="361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age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855778" y="3355082"/>
              <a:ext cx="1138204" cy="361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job</a:t>
              </a:r>
            </a:p>
          </p:txBody>
        </p:sp>
      </p:grpSp>
      <p:cxnSp>
        <p:nvCxnSpPr>
          <p:cNvPr id="41" name="Straight Arrow Connector 40"/>
          <p:cNvCxnSpPr>
            <a:stCxn id="13" idx="3"/>
          </p:cNvCxnSpPr>
          <p:nvPr/>
        </p:nvCxnSpPr>
        <p:spPr>
          <a:xfrm flipV="1">
            <a:off x="4800600" y="3200518"/>
            <a:ext cx="1219720" cy="1103917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3" idx="3"/>
          </p:cNvCxnSpPr>
          <p:nvPr/>
        </p:nvCxnSpPr>
        <p:spPr>
          <a:xfrm flipV="1">
            <a:off x="4800601" y="4267498"/>
            <a:ext cx="3366405" cy="36936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3" idx="3"/>
          </p:cNvCxnSpPr>
          <p:nvPr/>
        </p:nvCxnSpPr>
        <p:spPr>
          <a:xfrm>
            <a:off x="4800601" y="4304434"/>
            <a:ext cx="1099223" cy="1278760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6492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Planet</a:t>
            </a:r>
            <a:r>
              <a:rPr lang="en-US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8156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Let's look at an example class that holds information about a planet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A08D7AB-567F-4674-B19B-7661323E2C20}"/>
              </a:ext>
            </a:extLst>
          </p:cNvPr>
          <p:cNvSpPr txBox="1">
            <a:spLocks/>
          </p:cNvSpPr>
          <p:nvPr/>
        </p:nvSpPr>
        <p:spPr>
          <a:xfrm>
            <a:off x="609600" y="2514600"/>
            <a:ext cx="10972800" cy="3886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(self, name, radius, mass, distance):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self.name = name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self.radius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radius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self.mass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mass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self.distance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distance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self.name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setName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(self, name):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self.name = name</a:t>
            </a:r>
          </a:p>
        </p:txBody>
      </p:sp>
    </p:spTree>
    <p:extLst>
      <p:ext uri="{BB962C8B-B14F-4D97-AF65-F5344CB8AC3E}">
        <p14:creationId xmlns:p14="http://schemas.microsoft.com/office/powerpoint/2010/main" val="51265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en-US" dirty="0"/>
              <a:t>?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en-US" dirty="0"/>
              <a:t> is a reference to the object that you're currently inside of</a:t>
            </a:r>
          </a:p>
          <a:p>
            <a:r>
              <a:rPr lang="en-US" dirty="0"/>
              <a:t>If you forget to 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en-US" dirty="0"/>
              <a:t>, you aren't talking about the current object, you're talking about an outside variable</a:t>
            </a:r>
          </a:p>
          <a:p>
            <a:r>
              <a:rPr lang="en-US" dirty="0"/>
              <a:t>The Java or C++ equivalent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en-US" dirty="0"/>
              <a:t>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</a:p>
          <a:p>
            <a:r>
              <a:rPr lang="en-US" dirty="0"/>
              <a:t>When calling a method (or the constructor), you always ignore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en-US" dirty="0"/>
              <a:t> parameter</a:t>
            </a:r>
          </a:p>
          <a:p>
            <a:r>
              <a:rPr lang="en-US" dirty="0"/>
              <a:t>The object itself is automatically supplied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2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4920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</a:t>
            </a:r>
            <a:r>
              <a:rPr lang="en-US" b="1" dirty="0"/>
              <a:t>constructor</a:t>
            </a:r>
            <a:r>
              <a:rPr lang="en-US" dirty="0"/>
              <a:t> is a special kind of method that initializes the values inside of an object</a:t>
            </a:r>
          </a:p>
          <a:p>
            <a:r>
              <a:rPr lang="en-US" dirty="0"/>
              <a:t>It's how a new object is created</a:t>
            </a:r>
          </a:p>
          <a:p>
            <a:r>
              <a:rPr lang="en-US" dirty="0"/>
              <a:t>In Python, its name is always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</a:p>
          <a:p>
            <a:r>
              <a:rPr lang="en-US" dirty="0"/>
              <a:t>It takes in the initial values for the object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D8052CA-D29D-4DF0-9E89-4511C21AE634}"/>
              </a:ext>
            </a:extLst>
          </p:cNvPr>
          <p:cNvSpPr txBox="1">
            <a:spLocks/>
          </p:cNvSpPr>
          <p:nvPr/>
        </p:nvSpPr>
        <p:spPr>
          <a:xfrm>
            <a:off x="609600" y="4191000"/>
            <a:ext cx="10972800" cy="2209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20000"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(self, name, radius, mass, distance):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self.name = name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self.radius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radius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self.mass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mass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self.distance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>
                <a:latin typeface="Courier New" panose="02070309020205020404" pitchFamily="49" charset="0"/>
                <a:cs typeface="Courier New" panose="02070309020205020404" pitchFamily="49" charset="0"/>
              </a:rPr>
              <a:t>= distance</a:t>
            </a:r>
            <a:endParaRPr lang="en-US" sz="2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821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new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635009"/>
          </a:xfrm>
        </p:spPr>
        <p:txBody>
          <a:bodyPr>
            <a:normAutofit/>
          </a:bodyPr>
          <a:lstStyle/>
          <a:p>
            <a:r>
              <a:rPr lang="en-US" dirty="0"/>
              <a:t>To create a new object, you call its constructor</a:t>
            </a:r>
          </a:p>
          <a:p>
            <a:r>
              <a:rPr lang="en-US" dirty="0"/>
              <a:t>This means typing the name of the class with parentheses after it, including the initial values for the object</a:t>
            </a:r>
          </a:p>
          <a:p>
            <a:r>
              <a:rPr lang="en-US" dirty="0"/>
              <a:t>When you call the constructor, you </a:t>
            </a:r>
            <a:r>
              <a:rPr lang="en-US" b="1" dirty="0"/>
              <a:t>don't</a:t>
            </a:r>
            <a:r>
              <a:rPr lang="en-US" dirty="0"/>
              <a:t> pass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That happens automatically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7242E7B-5699-4187-8D4A-3718FEBF4B53}"/>
              </a:ext>
            </a:extLst>
          </p:cNvPr>
          <p:cNvSpPr txBox="1">
            <a:spLocks/>
          </p:cNvSpPr>
          <p:nvPr/>
        </p:nvSpPr>
        <p:spPr>
          <a:xfrm>
            <a:off x="609600" y="4724400"/>
            <a:ext cx="10972800" cy="152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planet1 = Planet(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'Jupiter'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69911, 1.9E27, 7.78E8)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planet2 = Planet(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'Mars'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3390, 6.4e23, 2.27E8)</a:t>
            </a:r>
          </a:p>
        </p:txBody>
      </p:sp>
    </p:spTree>
    <p:extLst>
      <p:ext uri="{BB962C8B-B14F-4D97-AF65-F5344CB8AC3E}">
        <p14:creationId xmlns:p14="http://schemas.microsoft.com/office/powerpoint/2010/main" val="224451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Accessors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9398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An </a:t>
            </a:r>
            <a:r>
              <a:rPr lang="en-US" b="1" dirty="0" err="1"/>
              <a:t>accessor</a:t>
            </a:r>
            <a:r>
              <a:rPr lang="en-US" dirty="0"/>
              <a:t> is a kind of method that </a:t>
            </a:r>
            <a:r>
              <a:rPr lang="en-US" b="1" dirty="0"/>
              <a:t>gets</a:t>
            </a:r>
            <a:r>
              <a:rPr lang="en-US" dirty="0"/>
              <a:t> a value out of an object</a:t>
            </a:r>
          </a:p>
          <a:p>
            <a:r>
              <a:rPr lang="en-US" dirty="0"/>
              <a:t>It can read an existing value or compute a new one</a:t>
            </a:r>
          </a:p>
          <a:p>
            <a:r>
              <a:rPr lang="en-US" dirty="0"/>
              <a:t>An </a:t>
            </a:r>
            <a:r>
              <a:rPr lang="en-US" dirty="0" err="1"/>
              <a:t>accessor</a:t>
            </a:r>
            <a:r>
              <a:rPr lang="en-US" dirty="0"/>
              <a:t> doesn't change the data inside the object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Calling an </a:t>
            </a:r>
            <a:r>
              <a:rPr lang="en-US" dirty="0" err="1"/>
              <a:t>accessor</a:t>
            </a:r>
            <a:r>
              <a:rPr lang="en-US" dirty="0"/>
              <a:t> is like calling any other method on an object</a:t>
            </a:r>
          </a:p>
          <a:p>
            <a:pPr lvl="1"/>
            <a:r>
              <a:rPr lang="en-US" dirty="0"/>
              <a:t>Object name, dot, then method name</a:t>
            </a:r>
          </a:p>
          <a:p>
            <a:pPr lvl="1"/>
            <a:r>
              <a:rPr lang="en-US" dirty="0"/>
              <a:t>Leave off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en-US" dirty="0"/>
              <a:t>!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AD46B61-7735-4348-9E50-39D117976600}"/>
              </a:ext>
            </a:extLst>
          </p:cNvPr>
          <p:cNvSpPr txBox="1">
            <a:spLocks/>
          </p:cNvSpPr>
          <p:nvPr/>
        </p:nvSpPr>
        <p:spPr>
          <a:xfrm>
            <a:off x="609600" y="3200400"/>
            <a:ext cx="10972800" cy="9143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10000"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self.name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5A0D9C5-7D5E-48C8-BC28-6878D1FD1F31}"/>
              </a:ext>
            </a:extLst>
          </p:cNvPr>
          <p:cNvSpPr txBox="1">
            <a:spLocks/>
          </p:cNvSpPr>
          <p:nvPr/>
        </p:nvSpPr>
        <p:spPr>
          <a:xfrm>
            <a:off x="762000" y="5715000"/>
            <a:ext cx="10972800" cy="9143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10000"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 = planet1.getName()</a:t>
            </a:r>
            <a:endParaRPr lang="en-US" sz="28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(name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53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Exam 2 post mortem</a:t>
            </a:r>
          </a:p>
          <a:p>
            <a:r>
              <a:rPr lang="en-US" dirty="0"/>
              <a:t>Recursion practice</a:t>
            </a:r>
          </a:p>
          <a:p>
            <a:pPr lvl="1"/>
            <a:r>
              <a:rPr lang="en-US" dirty="0" err="1"/>
              <a:t>Sierpinski</a:t>
            </a:r>
            <a:r>
              <a:rPr lang="en-US" dirty="0"/>
              <a:t> triangle!</a:t>
            </a:r>
          </a:p>
          <a:p>
            <a:r>
              <a:rPr lang="en-US" dirty="0"/>
              <a:t>Work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Mutators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7112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</a:t>
            </a:r>
            <a:r>
              <a:rPr lang="en-US" b="1" dirty="0" err="1"/>
              <a:t>mutator</a:t>
            </a:r>
            <a:r>
              <a:rPr lang="en-US" dirty="0"/>
              <a:t> is a kind of method that </a:t>
            </a:r>
            <a:r>
              <a:rPr lang="en-US" b="1" dirty="0"/>
              <a:t>sets</a:t>
            </a:r>
            <a:r>
              <a:rPr lang="en-US" dirty="0"/>
              <a:t> a value in an object</a:t>
            </a:r>
          </a:p>
          <a:p>
            <a:r>
              <a:rPr lang="en-US" dirty="0"/>
              <a:t>Its purpose is to change the data inside the object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 could do some checking to make sure that a good value is supplied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D993BB2-B616-4559-9E51-886E93886E1B}"/>
              </a:ext>
            </a:extLst>
          </p:cNvPr>
          <p:cNvSpPr txBox="1">
            <a:spLocks/>
          </p:cNvSpPr>
          <p:nvPr/>
        </p:nvSpPr>
        <p:spPr>
          <a:xfrm>
            <a:off x="609600" y="2895600"/>
            <a:ext cx="10972800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setName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(self, name):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self.name = name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490C256-A2F1-4467-83B2-019C3F84B43F}"/>
              </a:ext>
            </a:extLst>
          </p:cNvPr>
          <p:cNvSpPr txBox="1">
            <a:spLocks/>
          </p:cNvSpPr>
          <p:nvPr/>
        </p:nvSpPr>
        <p:spPr>
          <a:xfrm>
            <a:off x="609600" y="5334000"/>
            <a:ext cx="10972800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planet1.setName(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'Jove'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new name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(planet1.getName()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Jove</a:t>
            </a:r>
          </a:p>
        </p:txBody>
      </p:sp>
    </p:spTree>
    <p:extLst>
      <p:ext uri="{BB962C8B-B14F-4D97-AF65-F5344CB8AC3E}">
        <p14:creationId xmlns:p14="http://schemas.microsoft.com/office/powerpoint/2010/main" val="245405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write some accessors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accessors for:</a:t>
            </a:r>
          </a:p>
          <a:p>
            <a:pPr lvl="1"/>
            <a:r>
              <a:rPr lang="en-US" dirty="0"/>
              <a:t>Radius</a:t>
            </a:r>
          </a:p>
          <a:p>
            <a:pPr lvl="1"/>
            <a:r>
              <a:rPr lang="en-US" dirty="0"/>
              <a:t>Mass</a:t>
            </a:r>
          </a:p>
          <a:p>
            <a:pPr lvl="1"/>
            <a:r>
              <a:rPr lang="en-US" dirty="0"/>
              <a:t>Distance</a:t>
            </a:r>
          </a:p>
        </p:txBody>
      </p:sp>
    </p:spTree>
    <p:extLst>
      <p:ext uri="{BB962C8B-B14F-4D97-AF65-F5344CB8AC3E}">
        <p14:creationId xmlns:p14="http://schemas.microsoft.com/office/powerpoint/2010/main" val="337263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write more!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Accessors don't have to report instance variables as they are</a:t>
                </a:r>
              </a:p>
              <a:p>
                <a:r>
                  <a:rPr lang="en-US" dirty="0"/>
                  <a:t>They could also combine instance variables to answer questions</a:t>
                </a:r>
              </a:p>
              <a:p>
                <a:r>
                  <a:rPr lang="en-US" dirty="0"/>
                  <a:t>Using formulas, we can find</a:t>
                </a:r>
              </a:p>
              <a:p>
                <a:pPr lvl="1"/>
                <a:r>
                  <a:rPr lang="en-US" dirty="0"/>
                  <a:t>Volume: 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Surface area: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Density: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659" r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9230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Python uses a number of special methods</a:t>
            </a:r>
          </a:p>
          <a:p>
            <a:pPr lvl="1"/>
            <a:r>
              <a:rPr lang="en-US" dirty="0"/>
              <a:t>A constructor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dirty="0"/>
              <a:t>) is one</a:t>
            </a:r>
          </a:p>
          <a:p>
            <a:r>
              <a:rPr lang="en-US" dirty="0"/>
              <a:t>What happens if you try to print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Planet</a:t>
            </a:r>
            <a:r>
              <a:rPr lang="en-US" dirty="0"/>
              <a:t> object?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&lt;__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main__.Planet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object at 0x00000000030D4080&gt;</a:t>
            </a:r>
          </a:p>
          <a:p>
            <a:pPr lvl="1"/>
            <a:r>
              <a:rPr lang="en-US" dirty="0"/>
              <a:t>Not very helpful</a:t>
            </a:r>
          </a:p>
          <a:p>
            <a:r>
              <a:rPr lang="en-US" dirty="0"/>
              <a:t>There's a special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dirty="0"/>
              <a:t> method that gives back a string version of the object</a:t>
            </a:r>
          </a:p>
          <a:p>
            <a:r>
              <a:rPr lang="en-US" dirty="0"/>
              <a:t>Let's make one that gives back the name</a:t>
            </a:r>
          </a:p>
        </p:txBody>
      </p:sp>
    </p:spTree>
    <p:extLst>
      <p:ext uri="{BB962C8B-B14F-4D97-AF65-F5344CB8AC3E}">
        <p14:creationId xmlns:p14="http://schemas.microsoft.com/office/powerpoint/2010/main" val="138923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22792"/>
            <a:ext cx="10972800" cy="739408"/>
          </a:xfrm>
        </p:spPr>
        <p:txBody>
          <a:bodyPr>
            <a:normAutofit/>
          </a:bodyPr>
          <a:lstStyle/>
          <a:p>
            <a:r>
              <a:rPr lang="en-US" dirty="0"/>
              <a:t>We can make a number of planets using the following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84164"/>
              </p:ext>
            </p:extLst>
          </p:nvPr>
        </p:nvGraphicFramePr>
        <p:xfrm>
          <a:off x="609600" y="2362200"/>
          <a:ext cx="109728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r>
                        <a:rPr lang="en-US" sz="24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Radius (km)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Mass (kg)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Distance (km)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en-US" sz="2400" dirty="0"/>
                        <a:t>Mercury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2440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3.3E23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5.79E7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en-US" sz="2400" dirty="0"/>
                        <a:t>Venus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6052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4.9E24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1.08E8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en-US" sz="2400" dirty="0"/>
                        <a:t>Earth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6371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6.0E24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1.50E8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en-US" sz="2400" dirty="0"/>
                        <a:t>Mars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3390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6.4E23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2.28E8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en-US" sz="2400" dirty="0"/>
                        <a:t>Jupiter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69911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1.9E27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7.78E8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en-US" sz="2400" dirty="0"/>
                        <a:t>Saturn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58232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5.7E26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1.42E9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en-US" sz="2400" dirty="0"/>
                        <a:t>Uranus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25362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8.7E25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2.87E9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en-US" sz="2400" dirty="0"/>
                        <a:t>Neptune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24622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1.0E26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4.50E9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607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It's convenient to put objects in lists</a:t>
            </a:r>
          </a:p>
          <a:p>
            <a:r>
              <a:rPr lang="en-US" dirty="0"/>
              <a:t>We could have a list containing all the planets we made: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0067319-7B08-4216-9A0C-742EDD41A3BD}"/>
              </a:ext>
            </a:extLst>
          </p:cNvPr>
          <p:cNvSpPr txBox="1">
            <a:spLocks/>
          </p:cNvSpPr>
          <p:nvPr/>
        </p:nvSpPr>
        <p:spPr>
          <a:xfrm>
            <a:off x="609600" y="2971800"/>
            <a:ext cx="10972800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planets = [mercury,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venus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earth, mars,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jupiter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saturn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uranus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neptune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sz="28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74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Determine biggest planet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all the planets in a list, we could do something useful, like find the biggest planet</a:t>
            </a:r>
          </a:p>
          <a:p>
            <a:pPr lvl="1"/>
            <a:r>
              <a:rPr lang="en-US" dirty="0"/>
              <a:t>Obviously, this might be more interesting if the list were bigger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68769F5-A058-481E-9100-69AC1C946825}"/>
              </a:ext>
            </a:extLst>
          </p:cNvPr>
          <p:cNvSpPr txBox="1">
            <a:spLocks/>
          </p:cNvSpPr>
          <p:nvPr/>
        </p:nvSpPr>
        <p:spPr>
          <a:xfrm>
            <a:off x="609600" y="3657600"/>
            <a:ext cx="10972800" cy="2590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lnSpcReduction="10000"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biggest = planets[0]</a:t>
            </a:r>
          </a:p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planet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planets: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planet.getRadius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&gt;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biggest.getRadius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biggest = planet</a:t>
            </a:r>
          </a:p>
          <a:p>
            <a:endParaRPr lang="en-US" sz="2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'Biggest:"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biggest)</a:t>
            </a:r>
            <a:endParaRPr lang="en-US" sz="28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554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write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dirty="0"/>
              <a:t> class</a:t>
            </a:r>
          </a:p>
          <a:p>
            <a:r>
              <a:rPr lang="en-US" dirty="0"/>
              <a:t>Instance variables:</a:t>
            </a:r>
          </a:p>
          <a:p>
            <a:pPr lvl="1"/>
            <a:r>
              <a:rPr lang="en-US" dirty="0"/>
              <a:t>First Name</a:t>
            </a:r>
          </a:p>
          <a:p>
            <a:pPr lvl="1"/>
            <a:r>
              <a:rPr lang="en-US" dirty="0"/>
              <a:t>Last Name</a:t>
            </a:r>
          </a:p>
          <a:p>
            <a:pPr lvl="1"/>
            <a:r>
              <a:rPr lang="en-US" dirty="0"/>
              <a:t>GPA</a:t>
            </a:r>
          </a:p>
          <a:p>
            <a:pPr lvl="1"/>
            <a:r>
              <a:rPr lang="en-US" dirty="0"/>
              <a:t>ID</a:t>
            </a:r>
          </a:p>
          <a:p>
            <a:r>
              <a:rPr lang="en-US" dirty="0"/>
              <a:t>We need accessors for all of the instance variables</a:t>
            </a:r>
          </a:p>
          <a:p>
            <a:r>
              <a:rPr lang="en-US" dirty="0"/>
              <a:t>And </a:t>
            </a:r>
            <a:r>
              <a:rPr lang="en-US" dirty="0" err="1"/>
              <a:t>mutators</a:t>
            </a:r>
            <a:r>
              <a:rPr lang="en-US" dirty="0"/>
              <a:t> for GPA</a:t>
            </a:r>
          </a:p>
        </p:txBody>
      </p:sp>
    </p:spTree>
    <p:extLst>
      <p:ext uri="{BB962C8B-B14F-4D97-AF65-F5344CB8AC3E}">
        <p14:creationId xmlns:p14="http://schemas.microsoft.com/office/powerpoint/2010/main" val="284373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special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has other special methods</a:t>
            </a:r>
          </a:p>
          <a:p>
            <a:r>
              <a:rPr lang="en-US" dirty="0"/>
              <a:t>Some are useful if your class is designed to hold a collection of things</a:t>
            </a:r>
          </a:p>
          <a:p>
            <a:pPr lvl="1"/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getitem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dirty="0"/>
              <a:t> method retrieves an item based on the index specified</a:t>
            </a:r>
          </a:p>
          <a:p>
            <a:pPr lvl="1"/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dirty="0"/>
              <a:t> method returns the number of items in the collection</a:t>
            </a:r>
          </a:p>
          <a:p>
            <a:pPr lvl="1"/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__contains__</a:t>
            </a:r>
            <a:r>
              <a:rPr lang="en-US" dirty="0"/>
              <a:t> method says whether or not an element is in your collection</a:t>
            </a:r>
          </a:p>
        </p:txBody>
      </p:sp>
    </p:spTree>
    <p:extLst>
      <p:ext uri="{BB962C8B-B14F-4D97-AF65-F5344CB8AC3E}">
        <p14:creationId xmlns:p14="http://schemas.microsoft.com/office/powerpoint/2010/main" val="360414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Sentence</a:t>
            </a:r>
            <a:r>
              <a:rPr lang="en-US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Let's make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Sentence</a:t>
            </a:r>
            <a:r>
              <a:rPr lang="en-US" dirty="0"/>
              <a:t> class</a:t>
            </a:r>
          </a:p>
          <a:p>
            <a:r>
              <a:rPr lang="en-US" dirty="0"/>
              <a:t>Its constructor</a:t>
            </a:r>
          </a:p>
          <a:p>
            <a:pPr lvl="1"/>
            <a:r>
              <a:rPr lang="en-US" dirty="0"/>
              <a:t>Takes a string</a:t>
            </a:r>
          </a:p>
          <a:p>
            <a:pPr lvl="1"/>
            <a:r>
              <a:rPr lang="en-US" dirty="0"/>
              <a:t>Splits that string on spaces to make a list of strings</a:t>
            </a:r>
          </a:p>
          <a:p>
            <a:pPr lvl="1"/>
            <a:r>
              <a:rPr lang="en-US" dirty="0"/>
              <a:t>Stores that list as its instance variable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getitem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dirty="0"/>
              <a:t> method should return the specified words in the list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dirty="0"/>
              <a:t> method returns the number of words in the sentence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__contains__</a:t>
            </a:r>
            <a:r>
              <a:rPr lang="en-US" dirty="0"/>
              <a:t> method should say whether the list contains the string the user is looking for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598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Animating the solar system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Vote!</a:t>
            </a:r>
          </a:p>
          <a:p>
            <a:r>
              <a:rPr lang="en-US" dirty="0"/>
              <a:t>Read sections 10.4, 10.5, and 10.6</a:t>
            </a:r>
          </a:p>
          <a:p>
            <a:r>
              <a:rPr lang="en-US" dirty="0"/>
              <a:t>Keep working on Assignment 8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48D9D-89DD-484B-A297-5A54B45F6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8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2B76FD-1220-4E99-9053-D0B578F36B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69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Objects in Python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67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an object?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915680" y="1671935"/>
            <a:ext cx="3932920" cy="4862900"/>
            <a:chOff x="410480" y="1748135"/>
            <a:chExt cx="3932920" cy="4862900"/>
          </a:xfrm>
        </p:grpSpPr>
        <p:sp>
          <p:nvSpPr>
            <p:cNvPr id="6" name="Oval 5"/>
            <p:cNvSpPr/>
            <p:nvPr/>
          </p:nvSpPr>
          <p:spPr>
            <a:xfrm>
              <a:off x="410480" y="2590800"/>
              <a:ext cx="3932920" cy="4020235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082040" y="3533448"/>
              <a:ext cx="2514600" cy="43808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'Taylor Swift'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09600" y="1748135"/>
              <a:ext cx="3581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Person</a:t>
              </a:r>
              <a:r>
                <a:rPr lang="en-US" sz="2400" dirty="0"/>
                <a:t> object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1082040" y="4467814"/>
              <a:ext cx="2514600" cy="41811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33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82040" y="5367243"/>
              <a:ext cx="2514600" cy="44201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'Singer'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24000" y="30480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name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485900" y="40386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age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524000" y="49530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job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371600" y="1609636"/>
            <a:ext cx="3124200" cy="3952965"/>
            <a:chOff x="0" y="1685835"/>
            <a:chExt cx="3124200" cy="3952965"/>
          </a:xfrm>
        </p:grpSpPr>
        <p:sp>
          <p:nvSpPr>
            <p:cNvPr id="15" name="TextBox 14"/>
            <p:cNvSpPr txBox="1"/>
            <p:nvPr/>
          </p:nvSpPr>
          <p:spPr>
            <a:xfrm>
              <a:off x="0" y="1685835"/>
              <a:ext cx="2971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State</a:t>
              </a:r>
            </a:p>
            <a:p>
              <a:pPr algn="ctr"/>
              <a:r>
                <a:rPr lang="en-US" sz="2400" dirty="0"/>
                <a:t>(Instance Variables)</a:t>
              </a:r>
            </a:p>
          </p:txBody>
        </p:sp>
        <p:cxnSp>
          <p:nvCxnSpPr>
            <p:cNvPr id="18" name="Straight Arrow Connector 17"/>
            <p:cNvCxnSpPr>
              <a:stCxn id="15" idx="2"/>
            </p:cNvCxnSpPr>
            <p:nvPr/>
          </p:nvCxnSpPr>
          <p:spPr>
            <a:xfrm>
              <a:off x="1485900" y="2516832"/>
              <a:ext cx="1638300" cy="98836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5" idx="2"/>
            </p:cNvCxnSpPr>
            <p:nvPr/>
          </p:nvCxnSpPr>
          <p:spPr>
            <a:xfrm>
              <a:off x="1485900" y="2516832"/>
              <a:ext cx="1638300" cy="205516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5" idx="2"/>
            </p:cNvCxnSpPr>
            <p:nvPr/>
          </p:nvCxnSpPr>
          <p:spPr>
            <a:xfrm>
              <a:off x="1485900" y="2516832"/>
              <a:ext cx="1638300" cy="312196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7162800" y="1600201"/>
            <a:ext cx="3669676" cy="4571999"/>
            <a:chOff x="5486400" y="1600200"/>
            <a:chExt cx="3669676" cy="4571999"/>
          </a:xfrm>
        </p:grpSpPr>
        <p:sp>
          <p:nvSpPr>
            <p:cNvPr id="16" name="TextBox 15"/>
            <p:cNvSpPr txBox="1"/>
            <p:nvPr/>
          </p:nvSpPr>
          <p:spPr>
            <a:xfrm>
              <a:off x="6388724" y="1600200"/>
              <a:ext cx="276735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Code to Interact with the State</a:t>
              </a:r>
            </a:p>
            <a:p>
              <a:pPr algn="ctr"/>
              <a:r>
                <a:rPr lang="en-US" sz="2400" dirty="0"/>
                <a:t>(Methods)</a:t>
              </a:r>
            </a:p>
          </p:txBody>
        </p:sp>
        <p:sp>
          <p:nvSpPr>
            <p:cNvPr id="37" name="Cloud 36"/>
            <p:cNvSpPr/>
            <p:nvPr/>
          </p:nvSpPr>
          <p:spPr>
            <a:xfrm>
              <a:off x="6781800" y="2895600"/>
              <a:ext cx="1981200" cy="1503805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getName</a:t>
              </a:r>
              <a:endParaRPr lang="en-US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0" name="Right Arrow 39"/>
            <p:cNvSpPr/>
            <p:nvPr/>
          </p:nvSpPr>
          <p:spPr>
            <a:xfrm>
              <a:off x="5562600" y="3352800"/>
              <a:ext cx="1143000" cy="64976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Cloud 40"/>
            <p:cNvSpPr/>
            <p:nvPr/>
          </p:nvSpPr>
          <p:spPr>
            <a:xfrm>
              <a:off x="6781800" y="3886200"/>
              <a:ext cx="1981200" cy="1363765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setAge</a:t>
              </a:r>
              <a:endParaRPr lang="en-US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2" name="Right Arrow 41"/>
            <p:cNvSpPr/>
            <p:nvPr/>
          </p:nvSpPr>
          <p:spPr>
            <a:xfrm flipH="1">
              <a:off x="5486400" y="4236899"/>
              <a:ext cx="1143000" cy="64976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Cloud 42"/>
            <p:cNvSpPr/>
            <p:nvPr/>
          </p:nvSpPr>
          <p:spPr>
            <a:xfrm>
              <a:off x="6781800" y="4953000"/>
              <a:ext cx="1981200" cy="1219199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getJob</a:t>
              </a:r>
              <a:endParaRPr lang="en-US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4" name="Right Arrow 43"/>
            <p:cNvSpPr/>
            <p:nvPr/>
          </p:nvSpPr>
          <p:spPr>
            <a:xfrm>
              <a:off x="5562600" y="5195173"/>
              <a:ext cx="1143000" cy="64976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3265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idea of an object is to group together data and code</a:t>
            </a:r>
          </a:p>
          <a:p>
            <a:r>
              <a:rPr lang="en-US" dirty="0"/>
              <a:t>You have used objects a bit already</a:t>
            </a:r>
          </a:p>
          <a:p>
            <a:pPr lvl="1"/>
            <a:r>
              <a:rPr lang="en-US" dirty="0"/>
              <a:t>Strings are objects</a:t>
            </a:r>
          </a:p>
          <a:p>
            <a:pPr lvl="1"/>
            <a:r>
              <a:rPr lang="en-US" dirty="0"/>
              <a:t>Even lists are a special kind of object</a:t>
            </a:r>
          </a:p>
        </p:txBody>
      </p:sp>
    </p:spTree>
    <p:extLst>
      <p:ext uri="{BB962C8B-B14F-4D97-AF65-F5344CB8AC3E}">
        <p14:creationId xmlns:p14="http://schemas.microsoft.com/office/powerpoint/2010/main" val="402573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are objects a good idea?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Encapsulation: hiding data to keep it safe</a:t>
            </a:r>
          </a:p>
          <a:p>
            <a:r>
              <a:rPr lang="en-US" dirty="0"/>
              <a:t>Methods provide useful ways to interact with the data</a:t>
            </a:r>
          </a:p>
          <a:p>
            <a:r>
              <a:rPr lang="en-US" dirty="0"/>
              <a:t>It's convenient to keep related data grouped together</a:t>
            </a:r>
          </a:p>
          <a:p>
            <a:pPr lvl="1"/>
            <a:r>
              <a:rPr lang="en-US" dirty="0"/>
              <a:t>You could have a list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/>
              <a:t> objects instead of three separate lists of names, ages, and jobs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730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you have an object, you can call methods on it</a:t>
            </a:r>
          </a:p>
          <a:p>
            <a:r>
              <a:rPr lang="en-US" dirty="0"/>
              <a:t>A method is like a function, except that it has access to the details of the object</a:t>
            </a:r>
          </a:p>
          <a:p>
            <a:r>
              <a:rPr lang="en-US" dirty="0"/>
              <a:t>To call a method, you type the name of the object, a dot, and the name of the method</a:t>
            </a:r>
          </a:p>
          <a:p>
            <a:r>
              <a:rPr lang="en-US" dirty="0"/>
              <a:t>A method will always have parentheses after it</a:t>
            </a:r>
          </a:p>
          <a:p>
            <a:r>
              <a:rPr lang="en-US" dirty="0"/>
              <a:t>Sometimes the parentheses will have arguments that the method uses</a:t>
            </a:r>
          </a:p>
        </p:txBody>
      </p:sp>
    </p:spTree>
    <p:extLst>
      <p:ext uri="{BB962C8B-B14F-4D97-AF65-F5344CB8AC3E}">
        <p14:creationId xmlns:p14="http://schemas.microsoft.com/office/powerpoint/2010/main" val="128431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4093</TotalTime>
  <Words>1409</Words>
  <Application>Microsoft Office PowerPoint</Application>
  <PresentationFormat>Widescreen</PresentationFormat>
  <Paragraphs>259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1" baseType="lpstr">
      <vt:lpstr>Arial</vt:lpstr>
      <vt:lpstr>Calibri</vt:lpstr>
      <vt:lpstr>Cambria Math</vt:lpstr>
      <vt:lpstr>Corbel</vt:lpstr>
      <vt:lpstr>Courier New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Assignment 8</vt:lpstr>
      <vt:lpstr>Objects in Python</vt:lpstr>
      <vt:lpstr>What's an object?</vt:lpstr>
      <vt:lpstr>Objects</vt:lpstr>
      <vt:lpstr>Why are objects a good idea?</vt:lpstr>
      <vt:lpstr>Calling methods</vt:lpstr>
      <vt:lpstr>Method call examples</vt:lpstr>
      <vt:lpstr>Instance variables</vt:lpstr>
      <vt:lpstr>Adding members</vt:lpstr>
      <vt:lpstr>Creating entirely new classes</vt:lpstr>
      <vt:lpstr>Classes are like blueprints</vt:lpstr>
      <vt:lpstr>Planet class</vt:lpstr>
      <vt:lpstr>What is self?</vt:lpstr>
      <vt:lpstr>Constructor</vt:lpstr>
      <vt:lpstr>Creating a new object</vt:lpstr>
      <vt:lpstr>Accessors</vt:lpstr>
      <vt:lpstr>Mutators</vt:lpstr>
      <vt:lpstr>Let's write some accessors</vt:lpstr>
      <vt:lpstr>Let's write more!</vt:lpstr>
      <vt:lpstr>Special methods</vt:lpstr>
      <vt:lpstr>Planets</vt:lpstr>
      <vt:lpstr>Lists</vt:lpstr>
      <vt:lpstr>Determine biggest planet</vt:lpstr>
      <vt:lpstr>Student class</vt:lpstr>
      <vt:lpstr>More special methods</vt:lpstr>
      <vt:lpstr>Sentence class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506</cp:revision>
  <dcterms:created xsi:type="dcterms:W3CDTF">2009-01-11T21:03:04Z</dcterms:created>
  <dcterms:modified xsi:type="dcterms:W3CDTF">2023-11-07T01:14:25Z</dcterms:modified>
</cp:coreProperties>
</file>