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4"/>
  </p:notesMasterIdLst>
  <p:sldIdLst>
    <p:sldId id="256" r:id="rId2"/>
    <p:sldId id="319" r:id="rId3"/>
    <p:sldId id="359" r:id="rId4"/>
    <p:sldId id="737" r:id="rId5"/>
    <p:sldId id="495" r:id="rId6"/>
    <p:sldId id="529" r:id="rId7"/>
    <p:sldId id="508" r:id="rId8"/>
    <p:sldId id="530" r:id="rId9"/>
    <p:sldId id="509" r:id="rId10"/>
    <p:sldId id="510" r:id="rId11"/>
    <p:sldId id="513" r:id="rId12"/>
    <p:sldId id="515" r:id="rId13"/>
    <p:sldId id="517" r:id="rId14"/>
    <p:sldId id="531" r:id="rId15"/>
    <p:sldId id="519" r:id="rId16"/>
    <p:sldId id="520" r:id="rId17"/>
    <p:sldId id="521" r:id="rId18"/>
    <p:sldId id="522" r:id="rId19"/>
    <p:sldId id="523" r:id="rId20"/>
    <p:sldId id="524" r:id="rId21"/>
    <p:sldId id="526" r:id="rId22"/>
    <p:sldId id="532" r:id="rId23"/>
    <p:sldId id="533" r:id="rId24"/>
    <p:sldId id="534" r:id="rId25"/>
    <p:sldId id="535" r:id="rId26"/>
    <p:sldId id="525" r:id="rId27"/>
    <p:sldId id="536" r:id="rId28"/>
    <p:sldId id="537" r:id="rId29"/>
    <p:sldId id="538" r:id="rId30"/>
    <p:sldId id="346" r:id="rId31"/>
    <p:sldId id="357" r:id="rId32"/>
    <p:sldId id="34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call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You've called methods with strings: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You've called methods on a list: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626807-EE07-4EEF-B544-C92458330713}"/>
              </a:ext>
            </a:extLst>
          </p:cNvPr>
          <p:cNvSpPr txBox="1">
            <a:spLocks/>
          </p:cNvSpPr>
          <p:nvPr/>
        </p:nvSpPr>
        <p:spPr>
          <a:xfrm>
            <a:off x="609600" y="2590800"/>
            <a:ext cx="109728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phrase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'BOOM goes the dynamite!'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other1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phrase.lower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 lowercase version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other2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phrase.upper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 uppercase version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turns to list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291CB4-68D9-499F-AD89-EC25E516E748}"/>
              </a:ext>
            </a:extLst>
          </p:cNvPr>
          <p:cNvSpPr txBox="1">
            <a:spLocks/>
          </p:cNvSpPr>
          <p:nvPr/>
        </p:nvSpPr>
        <p:spPr>
          <a:xfrm>
            <a:off x="609600" y="4876800"/>
            <a:ext cx="109728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words.sort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sorts the list</a:t>
            </a:r>
          </a:p>
        </p:txBody>
      </p:sp>
    </p:spTree>
    <p:extLst>
      <p:ext uri="{BB962C8B-B14F-4D97-AF65-F5344CB8AC3E}">
        <p14:creationId xmlns:p14="http://schemas.microsoft.com/office/powerpoint/2010/main" val="22535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Instance variables are the data </a:t>
            </a:r>
            <a:r>
              <a:rPr lang="en-US" b="1" dirty="0"/>
              <a:t>inside</a:t>
            </a:r>
            <a:r>
              <a:rPr lang="en-US" dirty="0"/>
              <a:t> of an object</a:t>
            </a:r>
          </a:p>
          <a:p>
            <a:r>
              <a:rPr lang="en-US" dirty="0"/>
              <a:t>Like methods, you can access an instance variable with the name of the object, a dot, and then the name of the member</a:t>
            </a:r>
          </a:p>
          <a:p>
            <a:r>
              <a:rPr lang="en-US" dirty="0"/>
              <a:t>Unlike methods, instance variables never have parentheses</a:t>
            </a:r>
          </a:p>
          <a:p>
            <a:r>
              <a:rPr lang="en-US" dirty="0"/>
              <a:t>They are values, not functions that do things</a:t>
            </a:r>
          </a:p>
        </p:txBody>
      </p:sp>
    </p:spTree>
    <p:extLst>
      <p:ext uri="{BB962C8B-B14F-4D97-AF65-F5344CB8AC3E}">
        <p14:creationId xmlns:p14="http://schemas.microsoft.com/office/powerpoint/2010/main" val="329142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allows us to add instance variables anytime we want</a:t>
            </a:r>
          </a:p>
          <a:p>
            <a:r>
              <a:rPr lang="en-US" dirty="0"/>
              <a:t>Doing so lets us keep extra information in each object</a:t>
            </a:r>
          </a:p>
          <a:p>
            <a:r>
              <a:rPr lang="en-US" dirty="0"/>
              <a:t>For example, we could give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nickname</a:t>
            </a:r>
            <a:r>
              <a:rPr lang="en-US" dirty="0"/>
              <a:t> variable after creating 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2788EC-3736-4886-AC96-8E3CF0B300C9}"/>
              </a:ext>
            </a:extLst>
          </p:cNvPr>
          <p:cNvSpPr txBox="1">
            <a:spLocks/>
          </p:cNvSpPr>
          <p:nvPr/>
        </p:nvSpPr>
        <p:spPr>
          <a:xfrm>
            <a:off x="609600" y="4191000"/>
            <a:ext cx="10972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taylor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Person(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'Taylor Swift'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'Singer'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taylor.nickname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'Tay 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entirely new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instance variables is fine, but what if you want to create an object from scratch?</a:t>
            </a:r>
          </a:p>
          <a:p>
            <a:r>
              <a:rPr lang="en-US" dirty="0"/>
              <a:t>A </a:t>
            </a:r>
            <a:r>
              <a:rPr lang="en-US" b="1" dirty="0"/>
              <a:t>class</a:t>
            </a:r>
            <a:r>
              <a:rPr lang="en-US" dirty="0"/>
              <a:t> is a template for an object</a:t>
            </a:r>
          </a:p>
          <a:p>
            <a:r>
              <a:rPr lang="en-US" dirty="0"/>
              <a:t>You can define a class that will allow you to create your own custom objects</a:t>
            </a:r>
          </a:p>
        </p:txBody>
      </p:sp>
    </p:spTree>
    <p:extLst>
      <p:ext uri="{BB962C8B-B14F-4D97-AF65-F5344CB8AC3E}">
        <p14:creationId xmlns:p14="http://schemas.microsoft.com/office/powerpoint/2010/main" val="34000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are like blueprints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2514600"/>
            <a:ext cx="2971800" cy="35796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31423" y="3264481"/>
            <a:ext cx="2554182" cy="26108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6123" y="3881731"/>
            <a:ext cx="1348981" cy="2845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7004" y="2717224"/>
            <a:ext cx="2325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sz="2400" dirty="0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6123" y="4488541"/>
            <a:ext cx="1348981" cy="271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123" y="5072664"/>
            <a:ext cx="1348981" cy="287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4584" y="3561402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9841" y="4204734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4584" y="4798579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73341" y="1539935"/>
            <a:ext cx="2173182" cy="2221428"/>
            <a:chOff x="6132618" y="1820982"/>
            <a:chExt cx="2554182" cy="2610887"/>
          </a:xfrm>
        </p:grpSpPr>
        <p:sp>
          <p:nvSpPr>
            <p:cNvPr id="15" name="Oval 14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'Taylor'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'Singer'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81486" y="4541723"/>
            <a:ext cx="2173182" cy="2221428"/>
            <a:chOff x="6132618" y="1820982"/>
            <a:chExt cx="2554182" cy="2610887"/>
          </a:xfrm>
        </p:grpSpPr>
        <p:sp>
          <p:nvSpPr>
            <p:cNvPr id="24" name="Oval 23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'Biden'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'President'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82000" y="2971800"/>
            <a:ext cx="2173182" cy="2221428"/>
            <a:chOff x="6132618" y="1820982"/>
            <a:chExt cx="2554182" cy="2610887"/>
          </a:xfrm>
        </p:grpSpPr>
        <p:sp>
          <p:nvSpPr>
            <p:cNvPr id="32" name="Oval 31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'Oprah'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'Host'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cxnSp>
        <p:nvCxnSpPr>
          <p:cNvPr id="41" name="Straight Arrow Connector 40"/>
          <p:cNvCxnSpPr>
            <a:stCxn id="13" idx="3"/>
          </p:cNvCxnSpPr>
          <p:nvPr/>
        </p:nvCxnSpPr>
        <p:spPr>
          <a:xfrm flipV="1">
            <a:off x="4800600" y="3200518"/>
            <a:ext cx="1219720" cy="110391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3"/>
          </p:cNvCxnSpPr>
          <p:nvPr/>
        </p:nvCxnSpPr>
        <p:spPr>
          <a:xfrm flipV="1">
            <a:off x="4800601" y="4267498"/>
            <a:ext cx="3366405" cy="369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" idx="3"/>
          </p:cNvCxnSpPr>
          <p:nvPr/>
        </p:nvCxnSpPr>
        <p:spPr>
          <a:xfrm>
            <a:off x="4800601" y="4304434"/>
            <a:ext cx="1099223" cy="127876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492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Let's look at an example class that holds information about a planet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08D7AB-567F-4674-B19B-7661323E2C20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self.name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self.name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self.name = name</a:t>
            </a:r>
          </a:p>
        </p:txBody>
      </p:sp>
    </p:spTree>
    <p:extLst>
      <p:ext uri="{BB962C8B-B14F-4D97-AF65-F5344CB8AC3E}">
        <p14:creationId xmlns:p14="http://schemas.microsoft.com/office/powerpoint/2010/main" val="51265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is a reference to the object that you're currently inside of</a:t>
            </a:r>
          </a:p>
          <a:p>
            <a:r>
              <a:rPr lang="en-US" dirty="0"/>
              <a:t>If you forget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, you aren't talking about the current object, you're talking about an outside variable</a:t>
            </a:r>
          </a:p>
          <a:p>
            <a:r>
              <a:rPr lang="en-US" dirty="0"/>
              <a:t>The Java or C++ equivalent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r>
              <a:rPr lang="en-US" dirty="0"/>
              <a:t>When calling a method (or the constructor), you always ignore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parameter</a:t>
            </a:r>
          </a:p>
          <a:p>
            <a:r>
              <a:rPr lang="en-US" dirty="0"/>
              <a:t>The object itself is automatically supplied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constructor</a:t>
            </a:r>
            <a:r>
              <a:rPr lang="en-US" dirty="0"/>
              <a:t> is a special kind of method that initializes the values inside of an object</a:t>
            </a:r>
          </a:p>
          <a:p>
            <a:r>
              <a:rPr lang="en-US" dirty="0"/>
              <a:t>It's how a new object is created</a:t>
            </a:r>
          </a:p>
          <a:p>
            <a:r>
              <a:rPr lang="en-US" dirty="0"/>
              <a:t>In Python, its name is always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r>
              <a:rPr lang="en-US" dirty="0"/>
              <a:t>It takes in the initial values for the object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8052CA-D29D-4DF0-9E89-4511C21AE634}"/>
              </a:ext>
            </a:extLst>
          </p:cNvPr>
          <p:cNvSpPr txBox="1">
            <a:spLocks/>
          </p:cNvSpPr>
          <p:nvPr/>
        </p:nvSpPr>
        <p:spPr>
          <a:xfrm>
            <a:off x="609600" y="41910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self.name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= distance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8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635009"/>
          </a:xfrm>
        </p:spPr>
        <p:txBody>
          <a:bodyPr>
            <a:normAutofit/>
          </a:bodyPr>
          <a:lstStyle/>
          <a:p>
            <a:r>
              <a:rPr lang="en-US" dirty="0"/>
              <a:t>To create a new object, you call its constructor</a:t>
            </a:r>
          </a:p>
          <a:p>
            <a:r>
              <a:rPr lang="en-US" dirty="0"/>
              <a:t>This means typing the name of the class with parentheses after it, including the initial values for the object</a:t>
            </a:r>
          </a:p>
          <a:p>
            <a:r>
              <a:rPr lang="en-US" dirty="0"/>
              <a:t>When you call the constructor, you </a:t>
            </a:r>
            <a:r>
              <a:rPr lang="en-US" b="1" dirty="0"/>
              <a:t>don't</a:t>
            </a:r>
            <a:r>
              <a:rPr lang="en-US" dirty="0"/>
              <a:t> pass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That happens automatically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242E7B-5699-4187-8D4A-3718FEBF4B53}"/>
              </a:ext>
            </a:extLst>
          </p:cNvPr>
          <p:cNvSpPr txBox="1">
            <a:spLocks/>
          </p:cNvSpPr>
          <p:nvPr/>
        </p:nvSpPr>
        <p:spPr>
          <a:xfrm>
            <a:off x="609600" y="4724400"/>
            <a:ext cx="10972800" cy="15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planet1 = Planet(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'Jupiter'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69911, 1.9E27, 7.78E8)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planet2 = Planet(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'Mars'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3390, 6.4e23, 2.27E8)</a:t>
            </a:r>
          </a:p>
        </p:txBody>
      </p:sp>
    </p:spTree>
    <p:extLst>
      <p:ext uri="{BB962C8B-B14F-4D97-AF65-F5344CB8AC3E}">
        <p14:creationId xmlns:p14="http://schemas.microsoft.com/office/powerpoint/2010/main" val="224451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</a:t>
            </a:r>
            <a:r>
              <a:rPr lang="en-US" b="1" dirty="0" err="1"/>
              <a:t>accessor</a:t>
            </a:r>
            <a:r>
              <a:rPr lang="en-US" dirty="0"/>
              <a:t> is a kind of method that </a:t>
            </a:r>
            <a:r>
              <a:rPr lang="en-US" b="1" dirty="0"/>
              <a:t>gets</a:t>
            </a:r>
            <a:r>
              <a:rPr lang="en-US" dirty="0"/>
              <a:t> a value out of an object</a:t>
            </a:r>
          </a:p>
          <a:p>
            <a:r>
              <a:rPr lang="en-US" dirty="0"/>
              <a:t>It can read an existing value or compute a new one</a:t>
            </a:r>
          </a:p>
          <a:p>
            <a:r>
              <a:rPr lang="en-US" dirty="0"/>
              <a:t>An </a:t>
            </a:r>
            <a:r>
              <a:rPr lang="en-US" dirty="0" err="1"/>
              <a:t>accessor</a:t>
            </a:r>
            <a:r>
              <a:rPr lang="en-US" dirty="0"/>
              <a:t> doesn't change the data inside the 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Calling an </a:t>
            </a:r>
            <a:r>
              <a:rPr lang="en-US" dirty="0" err="1"/>
              <a:t>accessor</a:t>
            </a:r>
            <a:r>
              <a:rPr lang="en-US" dirty="0"/>
              <a:t> is like calling any other method on an object</a:t>
            </a:r>
          </a:p>
          <a:p>
            <a:pPr lvl="1"/>
            <a:r>
              <a:rPr lang="en-US" dirty="0"/>
              <a:t>Object name, dot, then method name</a:t>
            </a:r>
          </a:p>
          <a:p>
            <a:pPr lvl="1"/>
            <a:r>
              <a:rPr lang="en-US" dirty="0"/>
              <a:t>Leave off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D46B61-7735-4348-9E50-39D117976600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914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self.name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A0D9C5-7D5E-48C8-BC28-6878D1FD1F31}"/>
              </a:ext>
            </a:extLst>
          </p:cNvPr>
          <p:cNvSpPr txBox="1">
            <a:spLocks/>
          </p:cNvSpPr>
          <p:nvPr/>
        </p:nvSpPr>
        <p:spPr>
          <a:xfrm>
            <a:off x="762000" y="5715000"/>
            <a:ext cx="10972800" cy="914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planet1.getName()</a:t>
            </a:r>
            <a:endParaRPr lang="en-US" sz="28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 post mortem</a:t>
            </a:r>
          </a:p>
          <a:p>
            <a:r>
              <a:rPr lang="en-US" dirty="0"/>
              <a:t>Recursion practice</a:t>
            </a:r>
          </a:p>
          <a:p>
            <a:pPr lvl="1"/>
            <a:r>
              <a:rPr lang="en-US" dirty="0" err="1"/>
              <a:t>Sierpinski</a:t>
            </a:r>
            <a:r>
              <a:rPr lang="en-US" dirty="0"/>
              <a:t> triangle!</a:t>
            </a:r>
          </a:p>
          <a:p>
            <a:r>
              <a:rPr lang="en-US" dirty="0"/>
              <a:t>Work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 err="1"/>
              <a:t>mutator</a:t>
            </a:r>
            <a:r>
              <a:rPr lang="en-US" dirty="0"/>
              <a:t> is a kind of method that </a:t>
            </a:r>
            <a:r>
              <a:rPr lang="en-US" b="1" dirty="0"/>
              <a:t>sets</a:t>
            </a:r>
            <a:r>
              <a:rPr lang="en-US" dirty="0"/>
              <a:t> a value in an object</a:t>
            </a:r>
          </a:p>
          <a:p>
            <a:r>
              <a:rPr lang="en-US" dirty="0"/>
              <a:t>Its purpose is to change the data inside the 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could do some checking to make sure that a good value is supplied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993BB2-B616-4559-9E51-886E93886E1B}"/>
              </a:ext>
            </a:extLst>
          </p:cNvPr>
          <p:cNvSpPr txBox="1">
            <a:spLocks/>
          </p:cNvSpPr>
          <p:nvPr/>
        </p:nvSpPr>
        <p:spPr>
          <a:xfrm>
            <a:off x="609600" y="2895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self.name = name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490C256-A2F1-4467-83B2-019C3F84B43F}"/>
              </a:ext>
            </a:extLst>
          </p:cNvPr>
          <p:cNvSpPr txBox="1">
            <a:spLocks/>
          </p:cNvSpPr>
          <p:nvPr/>
        </p:nvSpPr>
        <p:spPr>
          <a:xfrm>
            <a:off x="609600" y="53340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planet1.setName(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'Jove'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new name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(planet1.getName()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Jove</a:t>
            </a:r>
          </a:p>
        </p:txBody>
      </p:sp>
    </p:spTree>
    <p:extLst>
      <p:ext uri="{BB962C8B-B14F-4D97-AF65-F5344CB8AC3E}">
        <p14:creationId xmlns:p14="http://schemas.microsoft.com/office/powerpoint/2010/main" val="245405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write some accessors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accessors for:</a:t>
            </a:r>
          </a:p>
          <a:p>
            <a:pPr lvl="1"/>
            <a:r>
              <a:rPr lang="en-US" dirty="0"/>
              <a:t>Radius</a:t>
            </a:r>
          </a:p>
          <a:p>
            <a:pPr lvl="1"/>
            <a:r>
              <a:rPr lang="en-US" dirty="0"/>
              <a:t>Mass</a:t>
            </a:r>
          </a:p>
          <a:p>
            <a:pPr lvl="1"/>
            <a:r>
              <a:rPr lang="en-US" dirty="0"/>
              <a:t>Distance</a:t>
            </a:r>
          </a:p>
        </p:txBody>
      </p:sp>
    </p:spTree>
    <p:extLst>
      <p:ext uri="{BB962C8B-B14F-4D97-AF65-F5344CB8AC3E}">
        <p14:creationId xmlns:p14="http://schemas.microsoft.com/office/powerpoint/2010/main" val="337263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write more!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Accessors don't have to report instance variables as they are</a:t>
                </a:r>
              </a:p>
              <a:p>
                <a:r>
                  <a:rPr lang="en-US" dirty="0"/>
                  <a:t>They could also combine instance variables to answer questions</a:t>
                </a:r>
              </a:p>
              <a:p>
                <a:r>
                  <a:rPr lang="en-US" dirty="0"/>
                  <a:t>Using formulas, we can find</a:t>
                </a:r>
              </a:p>
              <a:p>
                <a:pPr lvl="1"/>
                <a:r>
                  <a:rPr lang="en-US" dirty="0"/>
                  <a:t>Volume: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Surface area: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Density: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59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23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uses a number of special methods</a:t>
            </a:r>
          </a:p>
          <a:p>
            <a:pPr lvl="1"/>
            <a:r>
              <a:rPr lang="en-US" dirty="0"/>
              <a:t>A constructor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) is one</a:t>
            </a:r>
          </a:p>
          <a:p>
            <a:r>
              <a:rPr lang="en-US" dirty="0"/>
              <a:t>What happens if you try to print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main__.Planet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0x00000000030D4080&gt;</a:t>
            </a:r>
          </a:p>
          <a:p>
            <a:pPr lvl="1"/>
            <a:r>
              <a:rPr lang="en-US" dirty="0"/>
              <a:t>Not very helpful</a:t>
            </a:r>
          </a:p>
          <a:p>
            <a:r>
              <a:rPr lang="en-US" dirty="0"/>
              <a:t>There's a special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that gives back a string version of the object</a:t>
            </a:r>
          </a:p>
          <a:p>
            <a:r>
              <a:rPr lang="en-US" dirty="0"/>
              <a:t>Let's make one that gives back the name</a:t>
            </a:r>
          </a:p>
        </p:txBody>
      </p:sp>
    </p:spTree>
    <p:extLst>
      <p:ext uri="{BB962C8B-B14F-4D97-AF65-F5344CB8AC3E}">
        <p14:creationId xmlns:p14="http://schemas.microsoft.com/office/powerpoint/2010/main" val="13892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2792"/>
            <a:ext cx="10972800" cy="739408"/>
          </a:xfrm>
        </p:spPr>
        <p:txBody>
          <a:bodyPr>
            <a:normAutofit/>
          </a:bodyPr>
          <a:lstStyle/>
          <a:p>
            <a:r>
              <a:rPr lang="en-US" dirty="0"/>
              <a:t>We can make a number of planets using the following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4164"/>
              </p:ext>
            </p:extLst>
          </p:nvPr>
        </p:nvGraphicFramePr>
        <p:xfrm>
          <a:off x="609600" y="2362200"/>
          <a:ext cx="1097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Radius 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Mass (kg)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Distance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Mercury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3.3E23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5.79E7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4.9E24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1.08E8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6.0E24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1.50E8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6.4E23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2.28E8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69911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1.9E27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7.78E8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58232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5.7E26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1.42E9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Uranus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8.7E25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2.87E9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2400" dirty="0"/>
                        <a:t>Neptune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1.0E26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4.50E9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60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convenient to put objects in lists</a:t>
            </a:r>
          </a:p>
          <a:p>
            <a:r>
              <a:rPr lang="en-US" dirty="0"/>
              <a:t>We could have a list containing all the planets we made: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067319-7B08-4216-9A0C-742EDD41A3BD}"/>
              </a:ext>
            </a:extLst>
          </p:cNvPr>
          <p:cNvSpPr txBox="1">
            <a:spLocks/>
          </p:cNvSpPr>
          <p:nvPr/>
        </p:nvSpPr>
        <p:spPr>
          <a:xfrm>
            <a:off x="609600" y="29718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 = [mercury,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venus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earth, mars,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jupiter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saturn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uranus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neptune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4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biggest planet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all the planets in a list, we could do something useful, like find the biggest planet</a:t>
            </a:r>
          </a:p>
          <a:p>
            <a:pPr lvl="1"/>
            <a:r>
              <a:rPr lang="en-US" dirty="0"/>
              <a:t>Obviously, this might be more interesting if the list were bigger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8769F5-A058-481E-9100-69AC1C946825}"/>
              </a:ext>
            </a:extLst>
          </p:cNvPr>
          <p:cNvSpPr txBox="1">
            <a:spLocks/>
          </p:cNvSpPr>
          <p:nvPr/>
        </p:nvSpPr>
        <p:spPr>
          <a:xfrm>
            <a:off x="609600" y="3657600"/>
            <a:ext cx="10972800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biggest = planets[0]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planets: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planet.getRadius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&gt;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biggest.getRadius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biggest = planet</a:t>
            </a:r>
          </a:p>
          <a:p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'Biggest:"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biggest)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write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class</a:t>
            </a:r>
          </a:p>
          <a:p>
            <a:r>
              <a:rPr lang="en-US" dirty="0"/>
              <a:t>Instance variables:</a:t>
            </a:r>
          </a:p>
          <a:p>
            <a:pPr lvl="1"/>
            <a:r>
              <a:rPr lang="en-US" dirty="0"/>
              <a:t>First Name</a:t>
            </a:r>
          </a:p>
          <a:p>
            <a:pPr lvl="1"/>
            <a:r>
              <a:rPr lang="en-US" dirty="0"/>
              <a:t>Last Name</a:t>
            </a:r>
          </a:p>
          <a:p>
            <a:pPr lvl="1"/>
            <a:r>
              <a:rPr lang="en-US" dirty="0"/>
              <a:t>GPA</a:t>
            </a:r>
          </a:p>
          <a:p>
            <a:pPr lvl="1"/>
            <a:r>
              <a:rPr lang="en-US" dirty="0"/>
              <a:t>ID</a:t>
            </a:r>
          </a:p>
          <a:p>
            <a:r>
              <a:rPr lang="en-US" dirty="0"/>
              <a:t>We need accessors for all of the instance variables</a:t>
            </a:r>
          </a:p>
          <a:p>
            <a:r>
              <a:rPr lang="en-US" dirty="0"/>
              <a:t>And </a:t>
            </a:r>
            <a:r>
              <a:rPr lang="en-US" dirty="0" err="1"/>
              <a:t>mutators</a:t>
            </a:r>
            <a:r>
              <a:rPr lang="en-US" dirty="0"/>
              <a:t> for GPA</a:t>
            </a:r>
          </a:p>
        </p:txBody>
      </p:sp>
    </p:spTree>
    <p:extLst>
      <p:ext uri="{BB962C8B-B14F-4D97-AF65-F5344CB8AC3E}">
        <p14:creationId xmlns:p14="http://schemas.microsoft.com/office/powerpoint/2010/main" val="28437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other special methods</a:t>
            </a:r>
          </a:p>
          <a:p>
            <a:r>
              <a:rPr lang="en-US" dirty="0"/>
              <a:t>Some are useful if your class is designed to hold a collection of things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retrieves an item based on the index specified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returns the number of items in the collection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__contains__</a:t>
            </a:r>
            <a:r>
              <a:rPr lang="en-US" dirty="0"/>
              <a:t> method says whether or not an element is in your collection</a:t>
            </a:r>
          </a:p>
        </p:txBody>
      </p:sp>
    </p:spTree>
    <p:extLst>
      <p:ext uri="{BB962C8B-B14F-4D97-AF65-F5344CB8AC3E}">
        <p14:creationId xmlns:p14="http://schemas.microsoft.com/office/powerpoint/2010/main" val="36041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Sentence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Let's make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Sentence</a:t>
            </a:r>
            <a:r>
              <a:rPr lang="en-US" dirty="0"/>
              <a:t> class</a:t>
            </a:r>
          </a:p>
          <a:p>
            <a:r>
              <a:rPr lang="en-US" dirty="0"/>
              <a:t>Its constructor</a:t>
            </a:r>
          </a:p>
          <a:p>
            <a:pPr lvl="1"/>
            <a:r>
              <a:rPr lang="en-US" dirty="0"/>
              <a:t>Takes a string</a:t>
            </a:r>
          </a:p>
          <a:p>
            <a:pPr lvl="1"/>
            <a:r>
              <a:rPr lang="en-US" dirty="0"/>
              <a:t>Splits that string on spaces to make a list of strings</a:t>
            </a:r>
          </a:p>
          <a:p>
            <a:pPr lvl="1"/>
            <a:r>
              <a:rPr lang="en-US" dirty="0"/>
              <a:t>Stores that list as its instance variable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should return the specified words in the list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 method returns the number of words in the sentence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__contains__</a:t>
            </a:r>
            <a:r>
              <a:rPr lang="en-US" dirty="0"/>
              <a:t> method should say whether the list contains the string the user is looking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9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Animating the solar system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Vote!</a:t>
            </a:r>
          </a:p>
          <a:p>
            <a:r>
              <a:rPr lang="en-US" dirty="0"/>
              <a:t>Read sections 10.4, 10.5, and 10.6</a:t>
            </a:r>
          </a:p>
          <a:p>
            <a:r>
              <a:rPr lang="en-US" dirty="0"/>
              <a:t>Keep working on Assignment 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Python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67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an object?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15680" y="1671935"/>
            <a:ext cx="3932920" cy="4862900"/>
            <a:chOff x="410480" y="1748135"/>
            <a:chExt cx="3932920" cy="4862900"/>
          </a:xfrm>
        </p:grpSpPr>
        <p:sp>
          <p:nvSpPr>
            <p:cNvPr id="6" name="Oval 5"/>
            <p:cNvSpPr/>
            <p:nvPr/>
          </p:nvSpPr>
          <p:spPr>
            <a:xfrm>
              <a:off x="410480" y="2590800"/>
              <a:ext cx="3932920" cy="402023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82040" y="3533448"/>
              <a:ext cx="2514600" cy="43808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'Taylor Swift'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1748135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en-US" sz="2400" dirty="0"/>
                <a:t> object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82040" y="4467814"/>
              <a:ext cx="2514600" cy="4181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82040" y="5367243"/>
              <a:ext cx="2514600" cy="4420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'Singer'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3048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85900" y="4038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71600" y="1609636"/>
            <a:ext cx="3124200" cy="3952965"/>
            <a:chOff x="0" y="1685835"/>
            <a:chExt cx="3124200" cy="3952965"/>
          </a:xfrm>
        </p:grpSpPr>
        <p:sp>
          <p:nvSpPr>
            <p:cNvPr id="15" name="TextBox 14"/>
            <p:cNvSpPr txBox="1"/>
            <p:nvPr/>
          </p:nvSpPr>
          <p:spPr>
            <a:xfrm>
              <a:off x="0" y="1685835"/>
              <a:ext cx="297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State</a:t>
              </a:r>
            </a:p>
            <a:p>
              <a:pPr algn="ctr"/>
              <a:r>
                <a:rPr lang="en-US" sz="2400" dirty="0"/>
                <a:t>(Instance Variables)</a:t>
              </a:r>
            </a:p>
          </p:txBody>
        </p:sp>
        <p:cxnSp>
          <p:nvCxnSpPr>
            <p:cNvPr id="18" name="Straight Arrow Connector 17"/>
            <p:cNvCxnSpPr>
              <a:stCxn id="15" idx="2"/>
            </p:cNvCxnSpPr>
            <p:nvPr/>
          </p:nvCxnSpPr>
          <p:spPr>
            <a:xfrm>
              <a:off x="1485900" y="2516832"/>
              <a:ext cx="1638300" cy="9883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>
              <a:off x="1485900" y="2516832"/>
              <a:ext cx="1638300" cy="20551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</p:cNvCxnSpPr>
            <p:nvPr/>
          </p:nvCxnSpPr>
          <p:spPr>
            <a:xfrm>
              <a:off x="1485900" y="2516832"/>
              <a:ext cx="1638300" cy="31219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162800" y="1600201"/>
            <a:ext cx="3669676" cy="4571999"/>
            <a:chOff x="5486400" y="1600200"/>
            <a:chExt cx="3669676" cy="4571999"/>
          </a:xfrm>
        </p:grpSpPr>
        <p:sp>
          <p:nvSpPr>
            <p:cNvPr id="16" name="TextBox 15"/>
            <p:cNvSpPr txBox="1"/>
            <p:nvPr/>
          </p:nvSpPr>
          <p:spPr>
            <a:xfrm>
              <a:off x="6388724" y="1600200"/>
              <a:ext cx="2767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Code to Interact with the State</a:t>
              </a:r>
            </a:p>
            <a:p>
              <a:pPr algn="ctr"/>
              <a:r>
                <a:rPr lang="en-US" sz="2400" dirty="0"/>
                <a:t>(Methods)</a:t>
              </a:r>
            </a:p>
          </p:txBody>
        </p:sp>
        <p:sp>
          <p:nvSpPr>
            <p:cNvPr id="37" name="Cloud 36"/>
            <p:cNvSpPr/>
            <p:nvPr/>
          </p:nvSpPr>
          <p:spPr>
            <a:xfrm>
              <a:off x="6781800" y="2895600"/>
              <a:ext cx="1981200" cy="1503805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getName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5562600" y="3352800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>
              <a:off x="6781800" y="3886200"/>
              <a:ext cx="1981200" cy="1363765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setAge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flipH="1">
              <a:off x="5486400" y="4236899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loud 42"/>
            <p:cNvSpPr/>
            <p:nvPr/>
          </p:nvSpPr>
          <p:spPr>
            <a:xfrm>
              <a:off x="6781800" y="4953000"/>
              <a:ext cx="1981200" cy="1219199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getJob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5562600" y="5195173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26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an object is to group together data and code</a:t>
            </a:r>
          </a:p>
          <a:p>
            <a:r>
              <a:rPr lang="en-US" dirty="0"/>
              <a:t>You have used objects a bit already</a:t>
            </a:r>
          </a:p>
          <a:p>
            <a:pPr lvl="1"/>
            <a:r>
              <a:rPr lang="en-US" dirty="0"/>
              <a:t>Strings are objects</a:t>
            </a:r>
          </a:p>
          <a:p>
            <a:pPr lvl="1"/>
            <a:r>
              <a:rPr lang="en-US" dirty="0"/>
              <a:t>Even lists are a special kind of object</a:t>
            </a:r>
          </a:p>
        </p:txBody>
      </p:sp>
    </p:spTree>
    <p:extLst>
      <p:ext uri="{BB962C8B-B14F-4D97-AF65-F5344CB8AC3E}">
        <p14:creationId xmlns:p14="http://schemas.microsoft.com/office/powerpoint/2010/main" val="40257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objects a good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Encapsulation: hiding data to keep it safe</a:t>
            </a:r>
          </a:p>
          <a:p>
            <a:r>
              <a:rPr lang="en-US" dirty="0"/>
              <a:t>Methods provide useful ways to interact with the data</a:t>
            </a:r>
          </a:p>
          <a:p>
            <a:r>
              <a:rPr lang="en-US" dirty="0"/>
              <a:t>It's convenient to keep related data grouped together</a:t>
            </a:r>
          </a:p>
          <a:p>
            <a:pPr lvl="1"/>
            <a:r>
              <a:rPr lang="en-US" dirty="0"/>
              <a:t>You could have 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objects instead of three separate lists of names, ages, and jobs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have an object, you can call methods on it</a:t>
            </a:r>
          </a:p>
          <a:p>
            <a:r>
              <a:rPr lang="en-US" dirty="0"/>
              <a:t>A method is like a function, except that it has access to the details of the object</a:t>
            </a:r>
          </a:p>
          <a:p>
            <a:r>
              <a:rPr lang="en-US" dirty="0"/>
              <a:t>To call a method, you type the name of the object, a dot, and the name of the method</a:t>
            </a:r>
          </a:p>
          <a:p>
            <a:r>
              <a:rPr lang="en-US" dirty="0"/>
              <a:t>A method will always have parentheses after it</a:t>
            </a:r>
          </a:p>
          <a:p>
            <a:r>
              <a:rPr lang="en-US" dirty="0"/>
              <a:t>Sometimes the parentheses will have arguments that the method uses</a:t>
            </a:r>
          </a:p>
        </p:txBody>
      </p:sp>
    </p:spTree>
    <p:extLst>
      <p:ext uri="{BB962C8B-B14F-4D97-AF65-F5344CB8AC3E}">
        <p14:creationId xmlns:p14="http://schemas.microsoft.com/office/powerpoint/2010/main" val="128431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4093</TotalTime>
  <Words>1409</Words>
  <Application>Microsoft Office PowerPoint</Application>
  <PresentationFormat>Widescreen</PresentationFormat>
  <Paragraphs>259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8</vt:lpstr>
      <vt:lpstr>Objects in Python</vt:lpstr>
      <vt:lpstr>What's an object?</vt:lpstr>
      <vt:lpstr>Objects</vt:lpstr>
      <vt:lpstr>Why are objects a good idea?</vt:lpstr>
      <vt:lpstr>Calling methods</vt:lpstr>
      <vt:lpstr>Method call examples</vt:lpstr>
      <vt:lpstr>Instance variables</vt:lpstr>
      <vt:lpstr>Adding members</vt:lpstr>
      <vt:lpstr>Creating entirely new classes</vt:lpstr>
      <vt:lpstr>Classes are like blueprints</vt:lpstr>
      <vt:lpstr>Planet class</vt:lpstr>
      <vt:lpstr>What is self?</vt:lpstr>
      <vt:lpstr>Constructor</vt:lpstr>
      <vt:lpstr>Creating a new object</vt:lpstr>
      <vt:lpstr>Accessors</vt:lpstr>
      <vt:lpstr>Mutators</vt:lpstr>
      <vt:lpstr>Let's write some accessors</vt:lpstr>
      <vt:lpstr>Let's write more!</vt:lpstr>
      <vt:lpstr>Special methods</vt:lpstr>
      <vt:lpstr>Planets</vt:lpstr>
      <vt:lpstr>Lists</vt:lpstr>
      <vt:lpstr>Determine biggest planet</vt:lpstr>
      <vt:lpstr>Student class</vt:lpstr>
      <vt:lpstr>More special methods</vt:lpstr>
      <vt:lpstr>Sentence class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506</cp:revision>
  <dcterms:created xsi:type="dcterms:W3CDTF">2009-01-11T21:03:04Z</dcterms:created>
  <dcterms:modified xsi:type="dcterms:W3CDTF">2023-11-07T01:14:25Z</dcterms:modified>
</cp:coreProperties>
</file>